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sldIdLst>
    <p:sldId id="256" r:id="rId2"/>
    <p:sldId id="259" r:id="rId3"/>
    <p:sldId id="271" r:id="rId4"/>
    <p:sldId id="260" r:id="rId5"/>
    <p:sldId id="268" r:id="rId6"/>
    <p:sldId id="265" r:id="rId7"/>
    <p:sldId id="270" r:id="rId8"/>
    <p:sldId id="262" r:id="rId9"/>
    <p:sldId id="261" r:id="rId10"/>
    <p:sldId id="264" r:id="rId11"/>
    <p:sldId id="263" r:id="rId12"/>
    <p:sldId id="272" r:id="rId13"/>
    <p:sldId id="273" r:id="rId14"/>
    <p:sldId id="267" r:id="rId15"/>
    <p:sldId id="269" r:id="rId16"/>
    <p:sldId id="266" r:id="rId17"/>
  </p:sldIdLst>
  <p:sldSz cx="43199050" cy="14400213"/>
  <p:notesSz cx="7104063" cy="10234613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597">
          <p15:clr>
            <a:srgbClr val="A4A3A4"/>
          </p15:clr>
        </p15:guide>
        <p15:guide id="2" pos="288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20" autoAdjust="0"/>
    <p:restoredTop sz="94660" autoAdjust="0"/>
  </p:normalViewPr>
  <p:slideViewPr>
    <p:cSldViewPr snapToGrid="0" showGuides="1">
      <p:cViewPr varScale="1">
        <p:scale>
          <a:sx n="30" d="100"/>
          <a:sy n="30" d="100"/>
        </p:scale>
        <p:origin x="-232" y="-760"/>
      </p:cViewPr>
      <p:guideLst>
        <p:guide orient="horz" pos="21597"/>
        <p:guide pos="288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9929" y="4473401"/>
            <a:ext cx="36719193" cy="3086712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79858" y="8160121"/>
            <a:ext cx="30239335" cy="368005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645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91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9370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582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228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8741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519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165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80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50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319311" y="576677"/>
            <a:ext cx="9719786" cy="1228684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59952" y="576677"/>
            <a:ext cx="28439375" cy="1228684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49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3200639" cy="1440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930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 descr="次页-01-0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3199050" cy="144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88415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 descr="内容页-01-01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" b="597"/>
          <a:stretch/>
        </p:blipFill>
        <p:spPr bwMode="auto">
          <a:xfrm>
            <a:off x="-1" y="-28574"/>
            <a:ext cx="43199051" cy="1445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3082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6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2427" y="9253471"/>
            <a:ext cx="36719193" cy="2860042"/>
          </a:xfrm>
        </p:spPr>
        <p:txBody>
          <a:bodyPr anchor="t"/>
          <a:lstStyle>
            <a:lvl1pPr algn="l">
              <a:defRPr sz="144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2427" y="6103425"/>
            <a:ext cx="36719193" cy="3150046"/>
          </a:xfrm>
        </p:spPr>
        <p:txBody>
          <a:bodyPr anchor="b"/>
          <a:lstStyle>
            <a:lvl1pPr marL="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1pPr>
            <a:lvl2pPr marL="164569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2pPr>
            <a:lvl3pPr marL="3291383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3pPr>
            <a:lvl4pPr marL="4937074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4pPr>
            <a:lvl5pPr marL="6582766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5pPr>
            <a:lvl6pPr marL="8228457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6pPr>
            <a:lvl7pPr marL="9874148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7pPr>
            <a:lvl8pPr marL="1151984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8pPr>
            <a:lvl9pPr marL="13165531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1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953" y="3360051"/>
            <a:ext cx="19079580" cy="9503475"/>
          </a:xfrm>
        </p:spPr>
        <p:txBody>
          <a:bodyPr/>
          <a:lstStyle>
            <a:lvl1pPr>
              <a:defRPr sz="10100"/>
            </a:lvl1pPr>
            <a:lvl2pPr>
              <a:defRPr sz="8600"/>
            </a:lvl2pPr>
            <a:lvl3pPr>
              <a:defRPr sz="72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59517" y="3360051"/>
            <a:ext cx="19079580" cy="9503475"/>
          </a:xfrm>
        </p:spPr>
        <p:txBody>
          <a:bodyPr/>
          <a:lstStyle>
            <a:lvl1pPr>
              <a:defRPr sz="10100"/>
            </a:lvl1pPr>
            <a:lvl2pPr>
              <a:defRPr sz="8600"/>
            </a:lvl2pPr>
            <a:lvl3pPr>
              <a:defRPr sz="72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548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59952" y="3223382"/>
            <a:ext cx="19087083" cy="1343352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1645691" indent="0">
              <a:buNone/>
              <a:defRPr sz="7200" b="1"/>
            </a:lvl2pPr>
            <a:lvl3pPr marL="3291383" indent="0">
              <a:buNone/>
              <a:defRPr sz="6500" b="1"/>
            </a:lvl3pPr>
            <a:lvl4pPr marL="4937074" indent="0">
              <a:buNone/>
              <a:defRPr sz="5800" b="1"/>
            </a:lvl4pPr>
            <a:lvl5pPr marL="6582766" indent="0">
              <a:buNone/>
              <a:defRPr sz="5800" b="1"/>
            </a:lvl5pPr>
            <a:lvl6pPr marL="8228457" indent="0">
              <a:buNone/>
              <a:defRPr sz="5800" b="1"/>
            </a:lvl6pPr>
            <a:lvl7pPr marL="9874148" indent="0">
              <a:buNone/>
              <a:defRPr sz="5800" b="1"/>
            </a:lvl7pPr>
            <a:lvl8pPr marL="11519840" indent="0">
              <a:buNone/>
              <a:defRPr sz="5800" b="1"/>
            </a:lvl8pPr>
            <a:lvl9pPr marL="13165531" indent="0">
              <a:buNone/>
              <a:defRPr sz="58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59952" y="4566734"/>
            <a:ext cx="19087083" cy="8296790"/>
          </a:xfrm>
        </p:spPr>
        <p:txBody>
          <a:bodyPr/>
          <a:lstStyle>
            <a:lvl1pPr>
              <a:defRPr sz="8600"/>
            </a:lvl1pPr>
            <a:lvl2pPr>
              <a:defRPr sz="72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44520" y="3223382"/>
            <a:ext cx="19094580" cy="1343352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1645691" indent="0">
              <a:buNone/>
              <a:defRPr sz="7200" b="1"/>
            </a:lvl2pPr>
            <a:lvl3pPr marL="3291383" indent="0">
              <a:buNone/>
              <a:defRPr sz="6500" b="1"/>
            </a:lvl3pPr>
            <a:lvl4pPr marL="4937074" indent="0">
              <a:buNone/>
              <a:defRPr sz="5800" b="1"/>
            </a:lvl4pPr>
            <a:lvl5pPr marL="6582766" indent="0">
              <a:buNone/>
              <a:defRPr sz="5800" b="1"/>
            </a:lvl5pPr>
            <a:lvl6pPr marL="8228457" indent="0">
              <a:buNone/>
              <a:defRPr sz="5800" b="1"/>
            </a:lvl6pPr>
            <a:lvl7pPr marL="9874148" indent="0">
              <a:buNone/>
              <a:defRPr sz="5800" b="1"/>
            </a:lvl7pPr>
            <a:lvl8pPr marL="11519840" indent="0">
              <a:buNone/>
              <a:defRPr sz="5800" b="1"/>
            </a:lvl8pPr>
            <a:lvl9pPr marL="13165531" indent="0">
              <a:buNone/>
              <a:defRPr sz="58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44520" y="4566734"/>
            <a:ext cx="19094580" cy="8296790"/>
          </a:xfrm>
        </p:spPr>
        <p:txBody>
          <a:bodyPr/>
          <a:lstStyle>
            <a:lvl1pPr>
              <a:defRPr sz="8600"/>
            </a:lvl1pPr>
            <a:lvl2pPr>
              <a:defRPr sz="72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36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23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927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9955" y="573342"/>
            <a:ext cx="14212190" cy="2440036"/>
          </a:xfrm>
        </p:spPr>
        <p:txBody>
          <a:bodyPr anchor="b"/>
          <a:lstStyle>
            <a:lvl1pPr algn="l">
              <a:defRPr sz="72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89629" y="573343"/>
            <a:ext cx="24149469" cy="12290183"/>
          </a:xfrm>
        </p:spPr>
        <p:txBody>
          <a:bodyPr/>
          <a:lstStyle>
            <a:lvl1pPr>
              <a:defRPr sz="11500"/>
            </a:lvl1pPr>
            <a:lvl2pPr>
              <a:defRPr sz="10100"/>
            </a:lvl2pPr>
            <a:lvl3pPr>
              <a:defRPr sz="86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9955" y="3013379"/>
            <a:ext cx="14212190" cy="9850147"/>
          </a:xfrm>
        </p:spPr>
        <p:txBody>
          <a:bodyPr/>
          <a:lstStyle>
            <a:lvl1pPr marL="0" indent="0">
              <a:buNone/>
              <a:defRPr sz="5000"/>
            </a:lvl1pPr>
            <a:lvl2pPr marL="1645691" indent="0">
              <a:buNone/>
              <a:defRPr sz="4300"/>
            </a:lvl2pPr>
            <a:lvl3pPr marL="3291383" indent="0">
              <a:buNone/>
              <a:defRPr sz="3600"/>
            </a:lvl3pPr>
            <a:lvl4pPr marL="4937074" indent="0">
              <a:buNone/>
              <a:defRPr sz="3200"/>
            </a:lvl4pPr>
            <a:lvl5pPr marL="6582766" indent="0">
              <a:buNone/>
              <a:defRPr sz="3200"/>
            </a:lvl5pPr>
            <a:lvl6pPr marL="8228457" indent="0">
              <a:buNone/>
              <a:defRPr sz="3200"/>
            </a:lvl6pPr>
            <a:lvl7pPr marL="9874148" indent="0">
              <a:buNone/>
              <a:defRPr sz="3200"/>
            </a:lvl7pPr>
            <a:lvl8pPr marL="11519840" indent="0">
              <a:buNone/>
              <a:defRPr sz="3200"/>
            </a:lvl8pPr>
            <a:lvl9pPr marL="13165531" indent="0">
              <a:buNone/>
              <a:defRPr sz="3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1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7316" y="10080149"/>
            <a:ext cx="25919430" cy="1190019"/>
          </a:xfrm>
        </p:spPr>
        <p:txBody>
          <a:bodyPr anchor="b"/>
          <a:lstStyle>
            <a:lvl1pPr algn="l">
              <a:defRPr sz="72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467316" y="1286686"/>
            <a:ext cx="25919430" cy="8640128"/>
          </a:xfrm>
        </p:spPr>
        <p:txBody>
          <a:bodyPr/>
          <a:lstStyle>
            <a:lvl1pPr marL="0" indent="0">
              <a:buNone/>
              <a:defRPr sz="11500"/>
            </a:lvl1pPr>
            <a:lvl2pPr marL="1645691" indent="0">
              <a:buNone/>
              <a:defRPr sz="10100"/>
            </a:lvl2pPr>
            <a:lvl3pPr marL="3291383" indent="0">
              <a:buNone/>
              <a:defRPr sz="8600"/>
            </a:lvl3pPr>
            <a:lvl4pPr marL="4937074" indent="0">
              <a:buNone/>
              <a:defRPr sz="7200"/>
            </a:lvl4pPr>
            <a:lvl5pPr marL="6582766" indent="0">
              <a:buNone/>
              <a:defRPr sz="7200"/>
            </a:lvl5pPr>
            <a:lvl6pPr marL="8228457" indent="0">
              <a:buNone/>
              <a:defRPr sz="7200"/>
            </a:lvl6pPr>
            <a:lvl7pPr marL="9874148" indent="0">
              <a:buNone/>
              <a:defRPr sz="7200"/>
            </a:lvl7pPr>
            <a:lvl8pPr marL="11519840" indent="0">
              <a:buNone/>
              <a:defRPr sz="7200"/>
            </a:lvl8pPr>
            <a:lvl9pPr marL="13165531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67316" y="11270168"/>
            <a:ext cx="25919430" cy="1690024"/>
          </a:xfrm>
        </p:spPr>
        <p:txBody>
          <a:bodyPr/>
          <a:lstStyle>
            <a:lvl1pPr marL="0" indent="0">
              <a:buNone/>
              <a:defRPr sz="5000"/>
            </a:lvl1pPr>
            <a:lvl2pPr marL="1645691" indent="0">
              <a:buNone/>
              <a:defRPr sz="4300"/>
            </a:lvl2pPr>
            <a:lvl3pPr marL="3291383" indent="0">
              <a:buNone/>
              <a:defRPr sz="3600"/>
            </a:lvl3pPr>
            <a:lvl4pPr marL="4937074" indent="0">
              <a:buNone/>
              <a:defRPr sz="3200"/>
            </a:lvl4pPr>
            <a:lvl5pPr marL="6582766" indent="0">
              <a:buNone/>
              <a:defRPr sz="3200"/>
            </a:lvl5pPr>
            <a:lvl6pPr marL="8228457" indent="0">
              <a:buNone/>
              <a:defRPr sz="3200"/>
            </a:lvl6pPr>
            <a:lvl7pPr marL="9874148" indent="0">
              <a:buNone/>
              <a:defRPr sz="3200"/>
            </a:lvl7pPr>
            <a:lvl8pPr marL="11519840" indent="0">
              <a:buNone/>
              <a:defRPr sz="3200"/>
            </a:lvl8pPr>
            <a:lvl9pPr marL="13165531" indent="0">
              <a:buNone/>
              <a:defRPr sz="3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567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59953" y="576676"/>
            <a:ext cx="38879145" cy="2400036"/>
          </a:xfrm>
          <a:prstGeom prst="rect">
            <a:avLst/>
          </a:prstGeom>
        </p:spPr>
        <p:txBody>
          <a:bodyPr vert="horz" lIns="329138" tIns="164569" rIns="329138" bIns="164569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59953" y="3360051"/>
            <a:ext cx="38879145" cy="9503475"/>
          </a:xfrm>
          <a:prstGeom prst="rect">
            <a:avLst/>
          </a:prstGeom>
        </p:spPr>
        <p:txBody>
          <a:bodyPr vert="horz" lIns="329138" tIns="164569" rIns="329138" bIns="164569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59953" y="13346865"/>
            <a:ext cx="10079778" cy="766678"/>
          </a:xfrm>
          <a:prstGeom prst="rect">
            <a:avLst/>
          </a:prstGeom>
        </p:spPr>
        <p:txBody>
          <a:bodyPr vert="horz" lIns="329138" tIns="164569" rIns="329138" bIns="164569" rtlCol="0" anchor="ctr"/>
          <a:lstStyle>
            <a:lvl1pPr algn="l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0968C-394E-AE41-8BB2-CF124F9A84CA}" type="datetimeFigureOut">
              <a:rPr lang="en-US" smtClean="0"/>
              <a:t>25/06/17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59676" y="13346865"/>
            <a:ext cx="13679699" cy="766678"/>
          </a:xfrm>
          <a:prstGeom prst="rect">
            <a:avLst/>
          </a:prstGeom>
        </p:spPr>
        <p:txBody>
          <a:bodyPr vert="horz" lIns="329138" tIns="164569" rIns="329138" bIns="164569" rtlCol="0" anchor="ctr"/>
          <a:lstStyle>
            <a:lvl1pPr algn="ctr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59319" y="13346865"/>
            <a:ext cx="10079778" cy="766678"/>
          </a:xfrm>
          <a:prstGeom prst="rect">
            <a:avLst/>
          </a:prstGeom>
        </p:spPr>
        <p:txBody>
          <a:bodyPr vert="horz" lIns="329138" tIns="164569" rIns="329138" bIns="164569" rtlCol="0" anchor="ctr"/>
          <a:lstStyle>
            <a:lvl1pPr algn="r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5864F-0439-BE4E-A303-EB90B848B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635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</p:sldLayoutIdLst>
  <p:txStyles>
    <p:titleStyle>
      <a:lvl1pPr algn="ctr" defTabSz="1645691" rtl="0" eaLnBrk="1" latinLnBrk="0" hangingPunct="1">
        <a:spcBef>
          <a:spcPct val="0"/>
        </a:spcBef>
        <a:buNone/>
        <a:defRPr sz="15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34269" indent="-1234269" algn="l" defTabSz="1645691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1pPr>
      <a:lvl2pPr marL="2674249" indent="-1028557" algn="l" defTabSz="1645691" rtl="0" eaLnBrk="1" latinLnBrk="0" hangingPunct="1">
        <a:spcBef>
          <a:spcPct val="20000"/>
        </a:spcBef>
        <a:buFont typeface="Arial"/>
        <a:buChar char="–"/>
        <a:defRPr sz="101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229" indent="-822846" algn="l" defTabSz="1645691" rtl="0" eaLnBrk="1" latinLnBrk="0" hangingPunct="1">
        <a:spcBef>
          <a:spcPct val="20000"/>
        </a:spcBef>
        <a:buFont typeface="Arial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5759920" indent="-822846" algn="l" defTabSz="1645691" rtl="0" eaLnBrk="1" latinLnBrk="0" hangingPunct="1">
        <a:spcBef>
          <a:spcPct val="20000"/>
        </a:spcBef>
        <a:buFont typeface="Arial"/>
        <a:buChar char="–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405611" indent="-822846" algn="l" defTabSz="1645691" rtl="0" eaLnBrk="1" latinLnBrk="0" hangingPunct="1">
        <a:spcBef>
          <a:spcPct val="20000"/>
        </a:spcBef>
        <a:buFont typeface="Arial"/>
        <a:buChar char="»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051303" indent="-822846" algn="l" defTabSz="1645691" rtl="0" eaLnBrk="1" latinLnBrk="0" hangingPunct="1">
        <a:spcBef>
          <a:spcPct val="20000"/>
        </a:spcBef>
        <a:buFont typeface="Arial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96994" indent="-822846" algn="l" defTabSz="1645691" rtl="0" eaLnBrk="1" latinLnBrk="0" hangingPunct="1">
        <a:spcBef>
          <a:spcPct val="20000"/>
        </a:spcBef>
        <a:buFont typeface="Arial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342686" indent="-822846" algn="l" defTabSz="1645691" rtl="0" eaLnBrk="1" latinLnBrk="0" hangingPunct="1">
        <a:spcBef>
          <a:spcPct val="20000"/>
        </a:spcBef>
        <a:buFont typeface="Arial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3988377" indent="-822846" algn="l" defTabSz="1645691" rtl="0" eaLnBrk="1" latinLnBrk="0" hangingPunct="1">
        <a:spcBef>
          <a:spcPct val="20000"/>
        </a:spcBef>
        <a:buFont typeface="Arial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691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1pPr>
      <a:lvl2pPr marL="1645691" algn="l" defTabSz="1645691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2pPr>
      <a:lvl3pPr marL="3291383" algn="l" defTabSz="1645691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3pPr>
      <a:lvl4pPr marL="4937074" algn="l" defTabSz="1645691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582766" algn="l" defTabSz="1645691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228457" algn="l" defTabSz="1645691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874148" algn="l" defTabSz="1645691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519840" algn="l" defTabSz="1645691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3165531" algn="l" defTabSz="1645691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727943" y="2120137"/>
            <a:ext cx="35886550" cy="1080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@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饿了么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三细节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algn="ctr"/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大量真实数据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</a:t>
            </a:r>
            <a:r>
              <a:rPr lang="en-US" altLang="zh-CN" sz="9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(</a:t>
            </a:r>
            <a:r>
              <a:rPr lang="zh-CN" altLang="en-US" sz="9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粮草</a:t>
            </a:r>
            <a:r>
              <a:rPr lang="en-US" altLang="zh-CN" sz="9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)</a:t>
            </a:r>
            <a:r>
              <a:rPr lang="zh-CN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每天新增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100T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，处理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2P</a:t>
            </a: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强大工程能力</a:t>
            </a:r>
            <a:r>
              <a:rPr lang="en-US" altLang="zh-CN" sz="1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</a:t>
            </a:r>
            <a:r>
              <a:rPr lang="en-US" altLang="zh-CN" sz="9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(</a:t>
            </a:r>
            <a:r>
              <a:rPr lang="zh-CN" altLang="en-US" sz="9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武器</a:t>
            </a:r>
            <a:r>
              <a:rPr lang="en-US" altLang="zh-CN" sz="9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)</a:t>
            </a:r>
            <a:r>
              <a:rPr lang="zh-CN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特征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/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建模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/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模拟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/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验证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/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分析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多元专家团队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</a:t>
            </a:r>
            <a:r>
              <a:rPr lang="en-US" altLang="zh-CN" sz="9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(</a:t>
            </a:r>
            <a:r>
              <a:rPr lang="zh-CN" altLang="en-US" sz="9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参谋</a:t>
            </a:r>
            <a:r>
              <a:rPr lang="en-US" altLang="zh-CN" sz="9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)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6K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市场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/ 1K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调度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/3M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骑手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088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06092" y="2693689"/>
            <a:ext cx="41171213" cy="9510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【纯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】AI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公司，创业维艰？</a:t>
            </a:r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或缺粮草</a:t>
            </a:r>
            <a:r>
              <a:rPr lang="zh-CN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或少武器，或没有参谋？</a:t>
            </a:r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6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但是，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TA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们可能发现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AI </a:t>
            </a:r>
            <a:r>
              <a:rPr lang="zh-CN" altLang="en-US" sz="138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相对论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或造出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AI </a:t>
            </a:r>
            <a:r>
              <a:rPr lang="zh-CN" altLang="en-US" sz="138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核电厂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！</a:t>
            </a:r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135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" descr="首页-01-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0688" y="238125"/>
            <a:ext cx="4875212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2376065" y="2202073"/>
            <a:ext cx="38631296" cy="1080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@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饿了么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部分场景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algn="ctr"/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图像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&amp;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视频：合法</a:t>
            </a:r>
            <a:r>
              <a:rPr lang="zh-CN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、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合规</a:t>
            </a:r>
            <a:r>
              <a:rPr lang="zh-CN" altLang="zh-CN" sz="1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、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UGC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、自动分类器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文字</a:t>
            </a:r>
            <a:r>
              <a:rPr lang="en-US" altLang="zh-CN" sz="1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&amp;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语音：智能客服、来电分析、用户留存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经营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&amp;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分析：商户体检、营销建议、商户留存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041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" descr="首页-01-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0688" y="238125"/>
            <a:ext cx="4875212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2376065" y="1095937"/>
            <a:ext cx="38631296" cy="13295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@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饿了么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部分粮草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algn="ctr"/>
            <a:endParaRPr lang="en-US" altLang="zh-CN" sz="9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User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130M+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DAU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1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6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M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+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MAU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en-US" altLang="zh-CN" sz="10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7</a:t>
            </a:r>
            <a:r>
              <a:rPr lang="en-US" altLang="zh-CN" sz="10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0M+</a:t>
            </a: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Image </a:t>
            </a:r>
            <a:r>
              <a:rPr lang="en-US" altLang="zh-CN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(</a:t>
            </a:r>
            <a:r>
              <a:rPr lang="zh-CN" altLang="en-US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张</a:t>
            </a:r>
            <a:r>
              <a:rPr lang="en-US" altLang="zh-CN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)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Daily 2M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Total </a:t>
            </a:r>
            <a:r>
              <a:rPr lang="en-US" altLang="zh-CN" sz="10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500M+</a:t>
            </a: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UGC / 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点评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</a:t>
            </a:r>
            <a:r>
              <a:rPr lang="en-US" altLang="zh-CN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(</a:t>
            </a:r>
            <a:r>
              <a:rPr lang="zh-CN" altLang="en-US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条</a:t>
            </a:r>
            <a:r>
              <a:rPr lang="en-US" altLang="zh-CN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)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Total 840M+</a:t>
            </a: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语音客服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</a:t>
            </a:r>
            <a:r>
              <a:rPr lang="en-US" altLang="zh-CN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(</a:t>
            </a:r>
            <a:r>
              <a:rPr lang="zh-CN" altLang="en-US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次</a:t>
            </a:r>
            <a:r>
              <a:rPr lang="en-US" altLang="zh-CN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)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Daily 50K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Total 10M+</a:t>
            </a:r>
          </a:p>
          <a:p>
            <a:pPr algn="ctr"/>
            <a:endParaRPr lang="en-US" altLang="zh-CN" sz="3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在线客服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</a:t>
            </a:r>
            <a:r>
              <a:rPr lang="en-US" altLang="zh-CN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(</a:t>
            </a:r>
            <a:r>
              <a:rPr lang="zh-CN" altLang="en-US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次，包括</a:t>
            </a:r>
            <a:r>
              <a:rPr lang="en-US" altLang="zh-CN" sz="8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</a:t>
            </a:r>
            <a:r>
              <a:rPr lang="en-US" altLang="zh-CN" sz="8000" i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Bot</a:t>
            </a:r>
            <a:r>
              <a:rPr lang="en-US" altLang="zh-CN" sz="10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)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Daily 20K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Total </a:t>
            </a:r>
            <a:r>
              <a:rPr lang="en-US" altLang="zh-CN" sz="10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4M+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859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76065" y="2202073"/>
            <a:ext cx="38631296" cy="1080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@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饿了么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相互取经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algn="ctr"/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A</a:t>
            </a:r>
            <a:r>
              <a:rPr lang="en-US" altLang="zh-CN" sz="1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&amp; I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相辅相成，缺一不可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传统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A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领域试水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I</a:t>
            </a:r>
            <a:r>
              <a:rPr lang="zh-CN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信息安全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/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监控告警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/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容量规划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传统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I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领域在提升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A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ML  Studio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、智能调度模拟器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642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76065" y="2284011"/>
            <a:ext cx="38631296" cy="1080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@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饿了么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科技创新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algn="ctr"/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创新试点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#1</a:t>
            </a:r>
            <a:r>
              <a:rPr lang="zh-CN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风控模型中逐步引入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GAN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、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RL</a:t>
            </a: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创新试点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#2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：取送</a:t>
            </a:r>
            <a:r>
              <a:rPr lang="zh-CN" altLang="en-US" sz="12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分离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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配送领域地铁网络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创新试点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#3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：即时配送</a:t>
            </a:r>
            <a:r>
              <a:rPr lang="zh-CN" altLang="en-US" sz="12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接力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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全城即时配送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6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014205" y="3888571"/>
            <a:ext cx="33362019" cy="8771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Make Everything 30’</a:t>
            </a:r>
          </a:p>
          <a:p>
            <a:pPr algn="ctr"/>
            <a:endParaRPr lang="en-US" altLang="zh-CN" sz="5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38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万物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皆可</a:t>
            </a:r>
            <a:r>
              <a:rPr lang="zh-CN" altLang="en-US" sz="138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即时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配送</a:t>
            </a:r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0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期待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AI </a:t>
            </a:r>
            <a:r>
              <a:rPr lang="zh-CN" altLang="en-US" sz="138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相对论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，更期待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AI </a:t>
            </a:r>
            <a:r>
              <a:rPr lang="zh-CN" altLang="en-US" sz="138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核电厂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13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8775" y="586308"/>
            <a:ext cx="8804581" cy="224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682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014205" y="4625995"/>
            <a:ext cx="3336201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Make Everything 30’ @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饿了么</a:t>
            </a:r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万物皆可即时配送</a:t>
            </a:r>
            <a:endParaRPr lang="zh-CN" altLang="en-US" sz="13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8775" y="586308"/>
            <a:ext cx="8804581" cy="22469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" descr="首页-01-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0688" y="238125"/>
            <a:ext cx="4875212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5398756" cy="14437258"/>
          </a:xfrm>
          <a:prstGeom prst="rect">
            <a:avLst/>
          </a:prstGeom>
        </p:spPr>
      </p:pic>
      <p:sp>
        <p:nvSpPr>
          <p:cNvPr id="5" name="文本框 3"/>
          <p:cNvSpPr txBox="1"/>
          <p:nvPr/>
        </p:nvSpPr>
        <p:spPr>
          <a:xfrm>
            <a:off x="26245383" y="429357"/>
            <a:ext cx="16085879" cy="13634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Font typeface="Wingdings" charset="2"/>
              <a:buChar char="§"/>
            </a:pP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美国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#1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，全球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#2</a:t>
            </a:r>
            <a:endParaRPr lang="en-US" altLang="zh-CN" sz="10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marL="1143000" indent="-1143000">
              <a:buFont typeface="Wingdings" charset="2"/>
              <a:buChar char="§"/>
            </a:pPr>
            <a:endParaRPr lang="en-US" altLang="zh-CN" sz="6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marL="1143000" indent="-1143000">
              <a:buFont typeface="Wingdings" charset="2"/>
              <a:buChar char="§"/>
            </a:pP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80% </a:t>
            </a:r>
            <a:r>
              <a:rPr lang="zh-CN" altLang="en-US" sz="10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外卖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</a:t>
            </a:r>
            <a:r>
              <a:rPr lang="en-US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99% 30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分钟送达</a:t>
            </a:r>
            <a:r>
              <a:rPr lang="zh-CN" altLang="zh-CN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否则免费</a:t>
            </a:r>
            <a:endParaRPr lang="en-US" altLang="zh-CN" sz="10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marL="1143000" indent="-1143000">
              <a:buFont typeface="Wingdings" charset="2"/>
              <a:buChar char="§"/>
            </a:pPr>
            <a:endParaRPr lang="en-US" altLang="zh-CN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marL="1143000" indent="-1143000">
              <a:buFont typeface="Wingdings" charset="2"/>
              <a:buChar char="§"/>
            </a:pP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一家</a:t>
            </a:r>
            <a:r>
              <a:rPr lang="zh-CN" altLang="en-US" sz="10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科技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公司，最大部门是技术团队</a:t>
            </a:r>
            <a:endParaRPr lang="en-US" altLang="zh-CN" sz="10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marL="1143000" indent="-1143000">
              <a:buFont typeface="Wingdings" charset="2"/>
              <a:buChar char="§"/>
            </a:pPr>
            <a:endParaRPr lang="en-US" altLang="zh-CN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marL="1143000" indent="-1143000">
              <a:buFont typeface="Wingdings" charset="2"/>
              <a:buChar char="§"/>
            </a:pP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重金投入</a:t>
            </a:r>
            <a:r>
              <a:rPr lang="zh-CN" altLang="en-US" sz="10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创新</a:t>
            </a:r>
            <a:r>
              <a:rPr lang="zh-CN" altLang="en-US" sz="10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：智能调度、无人机、机器人等</a:t>
            </a:r>
            <a:endParaRPr lang="en-US" altLang="zh-CN" sz="10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4061826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32982" y="2038201"/>
            <a:ext cx="28676468" cy="11172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= Automation + Intelligence</a:t>
            </a:r>
          </a:p>
          <a:p>
            <a:pPr algn="ctr"/>
            <a:endParaRPr lang="en-US" altLang="zh-CN" sz="1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Automation </a:t>
            </a:r>
            <a:r>
              <a:rPr lang="en-US" altLang="zh-CN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 </a:t>
            </a:r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解放手</a:t>
            </a:r>
            <a:r>
              <a:rPr lang="en-US" altLang="zh-CN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 </a:t>
            </a:r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智汇</a:t>
            </a:r>
            <a:endParaRPr lang="en-US" altLang="zh-CN" sz="1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en-US" altLang="zh-CN" sz="13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Data</a:t>
            </a:r>
            <a:r>
              <a:rPr lang="en-US" altLang="zh-CN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 </a:t>
            </a:r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从量变到</a:t>
            </a:r>
            <a:r>
              <a:rPr lang="zh-CN" altLang="en-US" sz="13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质</a:t>
            </a:r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变</a:t>
            </a:r>
            <a:r>
              <a:rPr lang="en-US" altLang="zh-CN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 </a:t>
            </a:r>
            <a:r>
              <a:rPr lang="zh-CN" altLang="en-US" sz="13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智</a:t>
            </a:r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变</a:t>
            </a:r>
            <a:endParaRPr lang="en-US" altLang="zh-CN" sz="1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en-US" altLang="zh-CN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Intelligence  </a:t>
            </a:r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解放脑</a:t>
            </a:r>
            <a:r>
              <a:rPr lang="en-US" altLang="zh-CN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  </a:t>
            </a:r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智成</a:t>
            </a:r>
            <a:endParaRPr lang="en-US" altLang="zh-CN" sz="1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32982" y="2038201"/>
            <a:ext cx="28676468" cy="11172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= Automation + Intelligence</a:t>
            </a:r>
          </a:p>
          <a:p>
            <a:pPr algn="ctr"/>
            <a:endParaRPr lang="en-US" altLang="zh-CN" sz="1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今后，或许只有两类工程师？</a:t>
            </a:r>
            <a:endParaRPr lang="en-US" altLang="zh-CN" sz="1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基础设施：关注</a:t>
            </a:r>
            <a:r>
              <a:rPr lang="zh-CN" altLang="en-US" sz="13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效率</a:t>
            </a:r>
            <a:r>
              <a:rPr lang="zh-CN" altLang="zh-CN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</a:t>
            </a:r>
            <a:r>
              <a:rPr lang="zh-CN" altLang="en-US" sz="13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关注自动化</a:t>
            </a:r>
            <a:endParaRPr lang="en-US" altLang="zh-CN" sz="13000" dirty="0" smtClean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业务逻辑：关注</a:t>
            </a:r>
            <a:r>
              <a:rPr lang="zh-CN" altLang="en-US" sz="13000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领域</a:t>
            </a:r>
            <a:r>
              <a:rPr lang="zh-CN" altLang="en-US" sz="13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，关注市场反应</a:t>
            </a:r>
            <a:endParaRPr lang="en-US" altLang="zh-CN" sz="1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581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38866" y="2284009"/>
            <a:ext cx="3330566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饿了么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订单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】+【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运单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挑战</a:t>
            </a:r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10053" y="6186153"/>
            <a:ext cx="2916807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0" dirty="0">
                <a:solidFill>
                  <a:srgbClr val="FFFFFF"/>
                </a:solidFill>
              </a:rPr>
              <a:t>订单：高并发</a:t>
            </a:r>
            <a:r>
              <a:rPr lang="zh-CN" altLang="en-US" sz="10000" dirty="0" smtClean="0">
                <a:solidFill>
                  <a:srgbClr val="FFFFFF"/>
                </a:solidFill>
              </a:rPr>
              <a:t>、</a:t>
            </a:r>
            <a:r>
              <a:rPr lang="zh-CN" altLang="en-US" sz="10000" dirty="0" smtClean="0">
                <a:solidFill>
                  <a:srgbClr val="FFFF00"/>
                </a:solidFill>
              </a:rPr>
              <a:t>每日</a:t>
            </a:r>
            <a:r>
              <a:rPr lang="zh-CN" altLang="en-US" sz="10000" dirty="0" smtClean="0">
                <a:solidFill>
                  <a:srgbClr val="FFFFFF"/>
                </a:solidFill>
              </a:rPr>
              <a:t>两波</a:t>
            </a:r>
            <a:r>
              <a:rPr lang="zh-CN" altLang="en-US" sz="10000" dirty="0" smtClean="0">
                <a:solidFill>
                  <a:srgbClr val="FFFF00"/>
                </a:solidFill>
              </a:rPr>
              <a:t>瞬时</a:t>
            </a:r>
            <a:r>
              <a:rPr lang="zh-CN" altLang="en-US" sz="10000" dirty="0" smtClean="0">
                <a:solidFill>
                  <a:srgbClr val="FFFFFF"/>
                </a:solidFill>
              </a:rPr>
              <a:t>冲击</a:t>
            </a:r>
            <a:r>
              <a:rPr lang="zh-CN" altLang="en-US" sz="10000" dirty="0">
                <a:solidFill>
                  <a:srgbClr val="FFFFFF"/>
                </a:solidFill>
              </a:rPr>
              <a:t>、</a:t>
            </a:r>
            <a:r>
              <a:rPr lang="en-US" altLang="zh-CN" sz="10000" dirty="0">
                <a:solidFill>
                  <a:srgbClr val="FFFFFF"/>
                </a:solidFill>
              </a:rPr>
              <a:t>517</a:t>
            </a:r>
            <a:r>
              <a:rPr lang="zh-CN" altLang="en-US" sz="10000" dirty="0">
                <a:solidFill>
                  <a:srgbClr val="FFFFFF"/>
                </a:solidFill>
              </a:rPr>
              <a:t>、</a:t>
            </a:r>
            <a:r>
              <a:rPr lang="zh-CN" altLang="en-US" sz="10000" dirty="0" smtClean="0">
                <a:solidFill>
                  <a:srgbClr val="FFFFFF"/>
                </a:solidFill>
              </a:rPr>
              <a:t>秒杀多</a:t>
            </a:r>
            <a:endParaRPr lang="en-US" sz="10000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13655" y="8100177"/>
            <a:ext cx="3023319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0" dirty="0" smtClean="0">
                <a:solidFill>
                  <a:srgbClr val="FFFFFF"/>
                </a:solidFill>
              </a:rPr>
              <a:t>运单：快、</a:t>
            </a:r>
            <a:r>
              <a:rPr lang="zh-CN" altLang="en-US" sz="10000" dirty="0" smtClean="0">
                <a:solidFill>
                  <a:srgbClr val="FFFF00"/>
                </a:solidFill>
              </a:rPr>
              <a:t>准</a:t>
            </a:r>
            <a:r>
              <a:rPr lang="zh-CN" altLang="en-US" sz="10000" dirty="0" smtClean="0">
                <a:solidFill>
                  <a:srgbClr val="FFFFFF"/>
                </a:solidFill>
              </a:rPr>
              <a:t>、全</a:t>
            </a:r>
            <a:r>
              <a:rPr lang="en-US" altLang="zh-CN" sz="10000" dirty="0" smtClean="0">
                <a:solidFill>
                  <a:srgbClr val="FFFFFF"/>
                </a:solidFill>
              </a:rPr>
              <a:t> </a:t>
            </a:r>
            <a:r>
              <a:rPr lang="en-US" altLang="zh-CN" sz="10000" dirty="0" smtClean="0">
                <a:solidFill>
                  <a:srgbClr val="FFFFFF"/>
                </a:solidFill>
                <a:sym typeface="Wingdings"/>
              </a:rPr>
              <a:t> </a:t>
            </a:r>
            <a:r>
              <a:rPr lang="zh-CN" altLang="en-US" sz="10000" dirty="0" smtClean="0">
                <a:solidFill>
                  <a:srgbClr val="FFFFFF"/>
                </a:solidFill>
                <a:sym typeface="Wingdings"/>
              </a:rPr>
              <a:t>运单七大模型</a:t>
            </a:r>
            <a:r>
              <a:rPr lang="en-US" altLang="zh-CN" sz="10000" dirty="0" smtClean="0">
                <a:solidFill>
                  <a:srgbClr val="FFFFFF"/>
                </a:solidFill>
                <a:sym typeface="Wingdings"/>
              </a:rPr>
              <a:t>  </a:t>
            </a:r>
            <a:r>
              <a:rPr lang="zh-CN" altLang="en-US" sz="10000" dirty="0" smtClean="0">
                <a:solidFill>
                  <a:srgbClr val="FFFF00"/>
                </a:solidFill>
                <a:sym typeface="Wingdings"/>
              </a:rPr>
              <a:t>准</a:t>
            </a:r>
            <a:r>
              <a:rPr lang="zh-CN" altLang="en-US" sz="10000" dirty="0" smtClean="0">
                <a:solidFill>
                  <a:schemeClr val="bg1"/>
                </a:solidFill>
                <a:sym typeface="Wingdings"/>
              </a:rPr>
              <a:t>时</a:t>
            </a:r>
            <a:r>
              <a:rPr lang="zh-CN" altLang="en-US" sz="10000" dirty="0" smtClean="0">
                <a:solidFill>
                  <a:srgbClr val="FFFFFF"/>
                </a:solidFill>
                <a:sym typeface="Wingdings"/>
              </a:rPr>
              <a:t>达！</a:t>
            </a:r>
            <a:endParaRPr lang="en-US" sz="10000" dirty="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26889" y="10137105"/>
            <a:ext cx="318308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0" dirty="0" smtClean="0">
                <a:solidFill>
                  <a:srgbClr val="FFFFFF"/>
                </a:solidFill>
              </a:rPr>
              <a:t>总结：角色多、时</a:t>
            </a:r>
            <a:r>
              <a:rPr lang="zh-CN" altLang="en-US" sz="10000" dirty="0" smtClean="0">
                <a:solidFill>
                  <a:srgbClr val="FFFF00"/>
                </a:solidFill>
              </a:rPr>
              <a:t>效</a:t>
            </a:r>
            <a:r>
              <a:rPr lang="zh-CN" altLang="en-US" sz="10000" dirty="0" smtClean="0">
                <a:solidFill>
                  <a:srgbClr val="FFFFFF"/>
                </a:solidFill>
              </a:rPr>
              <a:t>强、人</a:t>
            </a:r>
            <a:r>
              <a:rPr lang="zh-CN" altLang="en-US" sz="10000" dirty="0" smtClean="0">
                <a:solidFill>
                  <a:srgbClr val="FFFF00"/>
                </a:solidFill>
              </a:rPr>
              <a:t>效</a:t>
            </a:r>
            <a:r>
              <a:rPr lang="zh-CN" altLang="en-US" sz="10000" dirty="0" smtClean="0">
                <a:solidFill>
                  <a:srgbClr val="FFFFFF"/>
                </a:solidFill>
              </a:rPr>
              <a:t>高，还有机器</a:t>
            </a:r>
            <a:r>
              <a:rPr lang="zh-CN" altLang="en-US" sz="10000" dirty="0" smtClean="0">
                <a:solidFill>
                  <a:srgbClr val="FFFF00"/>
                </a:solidFill>
              </a:rPr>
              <a:t>效</a:t>
            </a:r>
            <a:r>
              <a:rPr lang="zh-CN" altLang="en-US" sz="10000" dirty="0" smtClean="0">
                <a:solidFill>
                  <a:srgbClr val="FFFFFF"/>
                </a:solidFill>
              </a:rPr>
              <a:t>率！</a:t>
            </a:r>
            <a:endParaRPr lang="en-US" sz="10000" dirty="0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05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38866" y="1014001"/>
            <a:ext cx="3330566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全球最大实时调度系统之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ETA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挑战</a:t>
            </a:r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4853"/>
            <a:ext cx="43199050" cy="103853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112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38866" y="2161105"/>
            <a:ext cx="33305668" cy="1080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@ 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饿了么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三要素</a:t>
            </a:r>
            <a:r>
              <a:rPr lang="en-US" altLang="zh-CN" sz="110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algn="ctr"/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Big Data 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大量真实数据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Eng. Productivity 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强大工程能力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Expert Diversity 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多元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【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专家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】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团队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113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38866" y="2202073"/>
            <a:ext cx="33305668" cy="1080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</a:t>
            </a:r>
            <a:r>
              <a:rPr lang="en-US" altLang="zh-CN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1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系统，类似行军打仗</a:t>
            </a:r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3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Big Data 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粮草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Eng. Productivity 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武器</a:t>
            </a:r>
            <a:endParaRPr lang="en-US" altLang="zh-CN" sz="1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endParaRPr lang="en-US" altLang="zh-CN" sz="3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/>
            </a:endParaRPr>
          </a:p>
          <a:p>
            <a:pPr algn="ctr"/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Expert Diversity  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参谋</a:t>
            </a:r>
            <a:r>
              <a:rPr lang="zh-CN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【</a:t>
            </a:r>
            <a:r>
              <a:rPr lang="zh-CN" altLang="en-US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部队</a:t>
            </a:r>
            <a:r>
              <a:rPr lang="en-US" altLang="zh-CN" sz="1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/>
              </a:rPr>
              <a:t>】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600" y="358544"/>
            <a:ext cx="4585037" cy="11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709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5769</TotalTime>
  <Pages>0</Pages>
  <Words>451</Words>
  <Characters>0</Characters>
  <Application>Microsoft Macintosh PowerPoint</Application>
  <DocSecurity>0</DocSecurity>
  <PresentationFormat>Custom</PresentationFormat>
  <Lines>0</Lines>
  <Paragraphs>92</Paragraphs>
  <Slides>16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雪峰 张</cp:lastModifiedBy>
  <cp:revision>119</cp:revision>
  <dcterms:created xsi:type="dcterms:W3CDTF">2017-05-23T04:03:23Z</dcterms:created>
  <dcterms:modified xsi:type="dcterms:W3CDTF">2017-06-25T00:37:10Z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2052-10.1.0.6028</vt:lpwstr>
  </property>
</Properties>
</file>